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9" r:id="rId2"/>
    <p:sldId id="319" r:id="rId3"/>
    <p:sldId id="304" r:id="rId4"/>
    <p:sldId id="305" r:id="rId5"/>
    <p:sldId id="306" r:id="rId6"/>
    <p:sldId id="308" r:id="rId7"/>
    <p:sldId id="310" r:id="rId8"/>
    <p:sldId id="311" r:id="rId9"/>
    <p:sldId id="307" r:id="rId10"/>
    <p:sldId id="312" r:id="rId11"/>
    <p:sldId id="313" r:id="rId12"/>
    <p:sldId id="314" r:id="rId13"/>
    <p:sldId id="315" r:id="rId14"/>
    <p:sldId id="316" r:id="rId15"/>
    <p:sldId id="317" r:id="rId16"/>
    <p:sldId id="318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8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93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33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74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96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4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76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21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7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9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86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97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43BC7-D3BD-4A98-9243-065B389190CC}" type="datetimeFigureOut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93BB5-DD4D-4D2A-A0E1-B3BFC8C66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88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../paperESDaniPaco/PacoDaniRicardoESpaperjulio2021_DB.doc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FA86B4-BCFA-F9FB-65BA-B4EFD786AD2F}"/>
              </a:ext>
            </a:extLst>
          </p:cNvPr>
          <p:cNvSpPr txBox="1"/>
          <p:nvPr/>
        </p:nvSpPr>
        <p:spPr>
          <a:xfrm>
            <a:off x="130629" y="758487"/>
            <a:ext cx="94554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MODELIZACIÓN DE CAUDALES Y NUTRIENTES EN EL SECTOR DE RIEGO TURIA DE LA ALBUFERA DE VALENCIA</a:t>
            </a:r>
          </a:p>
        </p:txBody>
      </p:sp>
    </p:spTree>
    <p:extLst>
      <p:ext uri="{BB962C8B-B14F-4D97-AF65-F5344CB8AC3E}">
        <p14:creationId xmlns:p14="http://schemas.microsoft.com/office/powerpoint/2010/main" val="234580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8" name="Rectángulo 147">
            <a:extLst>
              <a:ext uri="{FF2B5EF4-FFF2-40B4-BE49-F238E27FC236}">
                <a16:creationId xmlns:a16="http://schemas.microsoft.com/office/drawing/2014/main" id="{27B19D26-D787-52DA-A5C1-37D4AA1B8CF3}"/>
              </a:ext>
            </a:extLst>
          </p:cNvPr>
          <p:cNvSpPr/>
          <p:nvPr/>
        </p:nvSpPr>
        <p:spPr>
          <a:xfrm>
            <a:off x="350855" y="3139524"/>
            <a:ext cx="9204290" cy="36267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-82681" y="730991"/>
            <a:ext cx="3331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all" dirty="0"/>
              <a:t>APLICACIÓN DE PRÁCTICAS AGRÍCOLAS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8BC628-1C15-ABBA-1134-A675B134E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1" t="40192" r="35486" b="11176"/>
          <a:stretch/>
        </p:blipFill>
        <p:spPr>
          <a:xfrm>
            <a:off x="3123945" y="43210"/>
            <a:ext cx="6690479" cy="2999565"/>
          </a:xfrm>
          <a:prstGeom prst="rect">
            <a:avLst/>
          </a:prstGeom>
        </p:spPr>
      </p:pic>
      <p:sp>
        <p:nvSpPr>
          <p:cNvPr id="78" name="Rectangle 1">
            <a:extLst>
              <a:ext uri="{FF2B5EF4-FFF2-40B4-BE49-F238E27FC236}">
                <a16:creationId xmlns:a16="http://schemas.microsoft.com/office/drawing/2014/main" id="{ED8E2BD1-EF2C-482D-6093-3DC4265F5C00}"/>
              </a:ext>
            </a:extLst>
          </p:cNvPr>
          <p:cNvSpPr/>
          <p:nvPr/>
        </p:nvSpPr>
        <p:spPr>
          <a:xfrm>
            <a:off x="4027655" y="4805782"/>
            <a:ext cx="269373" cy="135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9" name="Isosceles Triangle 83">
            <a:extLst>
              <a:ext uri="{FF2B5EF4-FFF2-40B4-BE49-F238E27FC236}">
                <a16:creationId xmlns:a16="http://schemas.microsoft.com/office/drawing/2014/main" id="{9AE57125-D639-7DC1-287C-5F9B33420336}"/>
              </a:ext>
            </a:extLst>
          </p:cNvPr>
          <p:cNvSpPr/>
          <p:nvPr/>
        </p:nvSpPr>
        <p:spPr>
          <a:xfrm>
            <a:off x="5391646" y="4789823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0" name="Rectangle 82">
            <a:extLst>
              <a:ext uri="{FF2B5EF4-FFF2-40B4-BE49-F238E27FC236}">
                <a16:creationId xmlns:a16="http://schemas.microsoft.com/office/drawing/2014/main" id="{4AA90A00-0BE9-16D8-87BE-BDEC5306DEAC}"/>
              </a:ext>
            </a:extLst>
          </p:cNvPr>
          <p:cNvSpPr/>
          <p:nvPr/>
        </p:nvSpPr>
        <p:spPr>
          <a:xfrm>
            <a:off x="5486788" y="4775823"/>
            <a:ext cx="2249642" cy="171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1" name="Isosceles Triangle 84">
            <a:extLst>
              <a:ext uri="{FF2B5EF4-FFF2-40B4-BE49-F238E27FC236}">
                <a16:creationId xmlns:a16="http://schemas.microsoft.com/office/drawing/2014/main" id="{805AC60F-5F54-2FD3-BEFB-33176E07FD9C}"/>
              </a:ext>
            </a:extLst>
          </p:cNvPr>
          <p:cNvSpPr/>
          <p:nvPr/>
        </p:nvSpPr>
        <p:spPr>
          <a:xfrm>
            <a:off x="7644325" y="4778813"/>
            <a:ext cx="181900" cy="17185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82" name="Imagen 24">
            <a:extLst>
              <a:ext uri="{FF2B5EF4-FFF2-40B4-BE49-F238E27FC236}">
                <a16:creationId xmlns:a16="http://schemas.microsoft.com/office/drawing/2014/main" id="{D3C1607B-1E99-8BA7-D9AB-BD337E68B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9677" y="4592040"/>
            <a:ext cx="314320" cy="410793"/>
          </a:xfrm>
          <a:prstGeom prst="rect">
            <a:avLst/>
          </a:prstGeom>
        </p:spPr>
      </p:pic>
      <p:pic>
        <p:nvPicPr>
          <p:cNvPr id="83" name="Imagen 27">
            <a:extLst>
              <a:ext uri="{FF2B5EF4-FFF2-40B4-BE49-F238E27FC236}">
                <a16:creationId xmlns:a16="http://schemas.microsoft.com/office/drawing/2014/main" id="{FCDED8AC-F458-52A7-51DF-30671C2467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5235" r="90582"/>
                    </a14:imgEffect>
                  </a14:imgLayer>
                </a14:imgProps>
              </a:ext>
            </a:extLst>
          </a:blip>
          <a:srcRect l="5817"/>
          <a:stretch/>
        </p:blipFill>
        <p:spPr>
          <a:xfrm>
            <a:off x="6935014" y="4145724"/>
            <a:ext cx="577410" cy="942678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2F4FA1AC-AB5A-529B-F8F5-CB12A17A6A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5235" r="90582"/>
                    </a14:imgEffect>
                  </a14:imgLayer>
                </a14:imgProps>
              </a:ext>
            </a:extLst>
          </a:blip>
          <a:srcRect l="5817"/>
          <a:stretch/>
        </p:blipFill>
        <p:spPr>
          <a:xfrm>
            <a:off x="6628160" y="4251991"/>
            <a:ext cx="490109" cy="800150"/>
          </a:xfrm>
          <a:prstGeom prst="rect">
            <a:avLst/>
          </a:prstGeom>
        </p:spPr>
      </p:pic>
      <p:sp>
        <p:nvSpPr>
          <p:cNvPr id="85" name="Rectángulo 84">
            <a:extLst>
              <a:ext uri="{FF2B5EF4-FFF2-40B4-BE49-F238E27FC236}">
                <a16:creationId xmlns:a16="http://schemas.microsoft.com/office/drawing/2014/main" id="{7ED2A6DE-2740-270C-5714-EA671AE0AE22}"/>
              </a:ext>
            </a:extLst>
          </p:cNvPr>
          <p:cNvSpPr/>
          <p:nvPr/>
        </p:nvSpPr>
        <p:spPr>
          <a:xfrm>
            <a:off x="2191170" y="4964349"/>
            <a:ext cx="965250" cy="230653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en-GB" sz="1138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AD60C42C-F865-1EF0-056D-38EC839BB3D5}"/>
              </a:ext>
            </a:extLst>
          </p:cNvPr>
          <p:cNvSpPr/>
          <p:nvPr/>
        </p:nvSpPr>
        <p:spPr>
          <a:xfrm>
            <a:off x="873579" y="4383342"/>
            <a:ext cx="1451281" cy="513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Siembra (17 mayo)</a:t>
            </a:r>
            <a:endParaRPr lang="en-GB" sz="1138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0A66ABCC-B380-0C12-C3BC-CF9DA6D807C0}"/>
              </a:ext>
            </a:extLst>
          </p:cNvPr>
          <p:cNvSpPr/>
          <p:nvPr/>
        </p:nvSpPr>
        <p:spPr>
          <a:xfrm>
            <a:off x="8003262" y="4195958"/>
            <a:ext cx="1448856" cy="37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Cosecha</a:t>
            </a:r>
            <a:endParaRPr lang="en-GB" sz="1138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1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(18 </a:t>
            </a:r>
            <a:r>
              <a:rPr lang="en-GB" sz="11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septiembre</a:t>
            </a:r>
            <a:r>
              <a:rPr lang="en-GB" sz="11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2B0DCD5D-0575-695E-C68D-544CB78BF526}"/>
              </a:ext>
            </a:extLst>
          </p:cNvPr>
          <p:cNvSpPr txBox="1"/>
          <p:nvPr/>
        </p:nvSpPr>
        <p:spPr>
          <a:xfrm>
            <a:off x="3355190" y="5231678"/>
            <a:ext cx="96525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75" dirty="0" err="1">
                <a:latin typeface="Arial" panose="020B0604020202020204" pitchFamily="34" charset="0"/>
                <a:cs typeface="Arial" panose="020B0604020202020204" pitchFamily="34" charset="0"/>
              </a:rPr>
              <a:t>Emergence</a:t>
            </a:r>
            <a:endParaRPr lang="en-GB" sz="9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833D588C-C568-73AB-3475-1C57E7EEE18B}"/>
              </a:ext>
            </a:extLst>
          </p:cNvPr>
          <p:cNvSpPr txBox="1"/>
          <p:nvPr/>
        </p:nvSpPr>
        <p:spPr>
          <a:xfrm>
            <a:off x="4645010" y="5201518"/>
            <a:ext cx="689346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75" dirty="0" err="1">
                <a:latin typeface="Arial" panose="020B0604020202020204" pitchFamily="34" charset="0"/>
                <a:cs typeface="Arial" panose="020B0604020202020204" pitchFamily="34" charset="0"/>
              </a:rPr>
              <a:t>Tillering</a:t>
            </a:r>
            <a:endParaRPr lang="en-GB" sz="9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C22A84A0-9F61-9826-31AD-B6F15C3D93BC}"/>
              </a:ext>
            </a:extLst>
          </p:cNvPr>
          <p:cNvSpPr txBox="1"/>
          <p:nvPr/>
        </p:nvSpPr>
        <p:spPr>
          <a:xfrm>
            <a:off x="5650572" y="5204718"/>
            <a:ext cx="72902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75" dirty="0" err="1">
                <a:latin typeface="Arial" panose="020B0604020202020204" pitchFamily="34" charset="0"/>
                <a:cs typeface="Arial" panose="020B0604020202020204" pitchFamily="34" charset="0"/>
              </a:rPr>
              <a:t>Flowering</a:t>
            </a:r>
            <a:endParaRPr lang="en-GB" sz="9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F2B42742-CEEA-8EBC-4398-96BAAAF4E23E}"/>
              </a:ext>
            </a:extLst>
          </p:cNvPr>
          <p:cNvSpPr txBox="1"/>
          <p:nvPr/>
        </p:nvSpPr>
        <p:spPr>
          <a:xfrm>
            <a:off x="6882398" y="5194344"/>
            <a:ext cx="786552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75" dirty="0" err="1">
                <a:latin typeface="Arial" panose="020B0604020202020204" pitchFamily="34" charset="0"/>
                <a:cs typeface="Arial" panose="020B0604020202020204" pitchFamily="34" charset="0"/>
              </a:rPr>
              <a:t>Maturation</a:t>
            </a:r>
            <a:endParaRPr lang="en-GB" sz="9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7EE07B8B-C266-29A1-7936-A4E5AC3724C3}"/>
              </a:ext>
            </a:extLst>
          </p:cNvPr>
          <p:cNvCxnSpPr>
            <a:cxnSpLocks/>
          </p:cNvCxnSpPr>
          <p:nvPr/>
        </p:nvCxnSpPr>
        <p:spPr>
          <a:xfrm>
            <a:off x="2353160" y="4605624"/>
            <a:ext cx="1162990" cy="135466"/>
          </a:xfrm>
          <a:prstGeom prst="bentConnector2">
            <a:avLst/>
          </a:prstGeom>
          <a:ln w="38100" cmpd="sng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ángulo 92">
            <a:extLst>
              <a:ext uri="{FF2B5EF4-FFF2-40B4-BE49-F238E27FC236}">
                <a16:creationId xmlns:a16="http://schemas.microsoft.com/office/drawing/2014/main" id="{07950F72-9AA6-17A3-CC84-DD182DC9B0E0}"/>
              </a:ext>
            </a:extLst>
          </p:cNvPr>
          <p:cNvSpPr/>
          <p:nvPr/>
        </p:nvSpPr>
        <p:spPr>
          <a:xfrm>
            <a:off x="3158222" y="4964350"/>
            <a:ext cx="965250" cy="230653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en-GB" sz="1138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96EA280E-29CF-7D73-A521-59032228E8E2}"/>
              </a:ext>
            </a:extLst>
          </p:cNvPr>
          <p:cNvSpPr/>
          <p:nvPr/>
        </p:nvSpPr>
        <p:spPr>
          <a:xfrm>
            <a:off x="4123472" y="4964351"/>
            <a:ext cx="965250" cy="230653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en-GB" sz="1138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C204B537-F909-C021-AA43-845468730507}"/>
              </a:ext>
            </a:extLst>
          </p:cNvPr>
          <p:cNvSpPr/>
          <p:nvPr/>
        </p:nvSpPr>
        <p:spPr>
          <a:xfrm>
            <a:off x="5096525" y="4969058"/>
            <a:ext cx="965250" cy="230653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endParaRPr lang="en-GB" sz="1138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53087E07-3381-B6BF-42E4-BBB585880F7D}"/>
              </a:ext>
            </a:extLst>
          </p:cNvPr>
          <p:cNvSpPr/>
          <p:nvPr/>
        </p:nvSpPr>
        <p:spPr>
          <a:xfrm>
            <a:off x="6053018" y="4966726"/>
            <a:ext cx="965250" cy="227799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8EE4FE38-3151-53E3-F83E-18DBB01FC3DF}"/>
              </a:ext>
            </a:extLst>
          </p:cNvPr>
          <p:cNvSpPr/>
          <p:nvPr/>
        </p:nvSpPr>
        <p:spPr>
          <a:xfrm>
            <a:off x="7017313" y="4966726"/>
            <a:ext cx="965250" cy="232985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endParaRPr lang="en-GB" sz="1138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1F893888-173A-6B92-0BDE-68F199FE5403}"/>
              </a:ext>
            </a:extLst>
          </p:cNvPr>
          <p:cNvSpPr/>
          <p:nvPr/>
        </p:nvSpPr>
        <p:spPr>
          <a:xfrm>
            <a:off x="7981886" y="4964351"/>
            <a:ext cx="965250" cy="227799"/>
          </a:xfrm>
          <a:prstGeom prst="rect">
            <a:avLst/>
          </a:prstGeom>
          <a:gradFill>
            <a:gsLst>
              <a:gs pos="0">
                <a:srgbClr val="CC6600"/>
              </a:gs>
              <a:gs pos="67000">
                <a:srgbClr val="CC6600"/>
              </a:gs>
              <a:gs pos="100000">
                <a:schemeClr val="accent1">
                  <a:lumMod val="45000"/>
                  <a:lumOff val="55000"/>
                </a:schemeClr>
              </a:gs>
              <a:gs pos="99115">
                <a:schemeClr val="accent2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38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endParaRPr lang="en-GB" sz="1138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1">
            <a:extLst>
              <a:ext uri="{FF2B5EF4-FFF2-40B4-BE49-F238E27FC236}">
                <a16:creationId xmlns:a16="http://schemas.microsoft.com/office/drawing/2014/main" id="{4A40B5CE-9B23-A856-8C6A-B6A3E3AA0C86}"/>
              </a:ext>
            </a:extLst>
          </p:cNvPr>
          <p:cNvSpPr/>
          <p:nvPr/>
        </p:nvSpPr>
        <p:spPr>
          <a:xfrm>
            <a:off x="3378812" y="4813040"/>
            <a:ext cx="208914" cy="135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0" name="Isosceles Triangle 53">
            <a:extLst>
              <a:ext uri="{FF2B5EF4-FFF2-40B4-BE49-F238E27FC236}">
                <a16:creationId xmlns:a16="http://schemas.microsoft.com/office/drawing/2014/main" id="{82E1F7E1-0072-4ABD-9BE5-AAB3424506B5}"/>
              </a:ext>
            </a:extLst>
          </p:cNvPr>
          <p:cNvSpPr/>
          <p:nvPr/>
        </p:nvSpPr>
        <p:spPr>
          <a:xfrm>
            <a:off x="3495105" y="4792196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1" name="Rectangle 69">
            <a:extLst>
              <a:ext uri="{FF2B5EF4-FFF2-40B4-BE49-F238E27FC236}">
                <a16:creationId xmlns:a16="http://schemas.microsoft.com/office/drawing/2014/main" id="{667B324F-1DD7-AC61-5542-4D16348553E9}"/>
              </a:ext>
            </a:extLst>
          </p:cNvPr>
          <p:cNvSpPr/>
          <p:nvPr/>
        </p:nvSpPr>
        <p:spPr>
          <a:xfrm>
            <a:off x="3817857" y="4788555"/>
            <a:ext cx="209003" cy="158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2" name="Isosceles Triangle 70">
            <a:extLst>
              <a:ext uri="{FF2B5EF4-FFF2-40B4-BE49-F238E27FC236}">
                <a16:creationId xmlns:a16="http://schemas.microsoft.com/office/drawing/2014/main" id="{59CFF61B-C265-B0CD-5CEA-5EC1B29D7C8F}"/>
              </a:ext>
            </a:extLst>
          </p:cNvPr>
          <p:cNvSpPr/>
          <p:nvPr/>
        </p:nvSpPr>
        <p:spPr>
          <a:xfrm>
            <a:off x="3734062" y="4788555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3" name="Isosceles Triangle 71">
            <a:extLst>
              <a:ext uri="{FF2B5EF4-FFF2-40B4-BE49-F238E27FC236}">
                <a16:creationId xmlns:a16="http://schemas.microsoft.com/office/drawing/2014/main" id="{30E3C010-EAF7-CB1C-59A9-3214A275A375}"/>
              </a:ext>
            </a:extLst>
          </p:cNvPr>
          <p:cNvSpPr/>
          <p:nvPr/>
        </p:nvSpPr>
        <p:spPr>
          <a:xfrm>
            <a:off x="3932297" y="4791092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Rectangle 75">
            <a:extLst>
              <a:ext uri="{FF2B5EF4-FFF2-40B4-BE49-F238E27FC236}">
                <a16:creationId xmlns:a16="http://schemas.microsoft.com/office/drawing/2014/main" id="{08398F18-14BA-2BF5-875A-41AE7A2AE2B0}"/>
              </a:ext>
            </a:extLst>
          </p:cNvPr>
          <p:cNvSpPr/>
          <p:nvPr/>
        </p:nvSpPr>
        <p:spPr>
          <a:xfrm>
            <a:off x="4288598" y="4786018"/>
            <a:ext cx="581774" cy="1457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5" name="Isosceles Triangle 77">
            <a:extLst>
              <a:ext uri="{FF2B5EF4-FFF2-40B4-BE49-F238E27FC236}">
                <a16:creationId xmlns:a16="http://schemas.microsoft.com/office/drawing/2014/main" id="{7D4C08C7-0DE2-1040-AC15-05D675EB435C}"/>
              </a:ext>
            </a:extLst>
          </p:cNvPr>
          <p:cNvSpPr/>
          <p:nvPr/>
        </p:nvSpPr>
        <p:spPr>
          <a:xfrm>
            <a:off x="4204803" y="4786018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6" name="Rectangle 85">
            <a:extLst>
              <a:ext uri="{FF2B5EF4-FFF2-40B4-BE49-F238E27FC236}">
                <a16:creationId xmlns:a16="http://schemas.microsoft.com/office/drawing/2014/main" id="{CDA3614F-A279-2B4C-A038-E8F3641C324C}"/>
              </a:ext>
            </a:extLst>
          </p:cNvPr>
          <p:cNvSpPr/>
          <p:nvPr/>
        </p:nvSpPr>
        <p:spPr>
          <a:xfrm>
            <a:off x="4774030" y="4779324"/>
            <a:ext cx="314693" cy="15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7" name="Isosceles Triangle 86">
            <a:extLst>
              <a:ext uri="{FF2B5EF4-FFF2-40B4-BE49-F238E27FC236}">
                <a16:creationId xmlns:a16="http://schemas.microsoft.com/office/drawing/2014/main" id="{C89B2C2C-E606-CC13-0BAD-2ACBCB388362}"/>
              </a:ext>
            </a:extLst>
          </p:cNvPr>
          <p:cNvSpPr/>
          <p:nvPr/>
        </p:nvSpPr>
        <p:spPr>
          <a:xfrm>
            <a:off x="4686152" y="4785342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8" name="Isosceles Triangle 87">
            <a:extLst>
              <a:ext uri="{FF2B5EF4-FFF2-40B4-BE49-F238E27FC236}">
                <a16:creationId xmlns:a16="http://schemas.microsoft.com/office/drawing/2014/main" id="{A4AC8B5C-A64E-95B8-FFA3-DFC90A9C33D2}"/>
              </a:ext>
            </a:extLst>
          </p:cNvPr>
          <p:cNvSpPr/>
          <p:nvPr/>
        </p:nvSpPr>
        <p:spPr>
          <a:xfrm>
            <a:off x="5004193" y="4782966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9" name="Imagen 108">
            <a:extLst>
              <a:ext uri="{FF2B5EF4-FFF2-40B4-BE49-F238E27FC236}">
                <a16:creationId xmlns:a16="http://schemas.microsoft.com/office/drawing/2014/main" id="{F9FA1534-BD0D-DCF2-C9E5-0EC9F8AD7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2558" y="4669997"/>
            <a:ext cx="250954" cy="327979"/>
          </a:xfrm>
          <a:prstGeom prst="rect">
            <a:avLst/>
          </a:prstGeom>
        </p:spPr>
      </p:pic>
      <p:pic>
        <p:nvPicPr>
          <p:cNvPr id="110" name="Imagen 23">
            <a:extLst>
              <a:ext uri="{FF2B5EF4-FFF2-40B4-BE49-F238E27FC236}">
                <a16:creationId xmlns:a16="http://schemas.microsoft.com/office/drawing/2014/main" id="{45468E4D-6EF3-FD4E-ACA2-059F61359D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" b="33274"/>
          <a:stretch/>
        </p:blipFill>
        <p:spPr>
          <a:xfrm>
            <a:off x="3677462" y="4700413"/>
            <a:ext cx="312325" cy="241087"/>
          </a:xfrm>
          <a:prstGeom prst="rect">
            <a:avLst/>
          </a:prstGeom>
        </p:spPr>
      </p:pic>
      <p:pic>
        <p:nvPicPr>
          <p:cNvPr id="111" name="Imagen 23">
            <a:extLst>
              <a:ext uri="{FF2B5EF4-FFF2-40B4-BE49-F238E27FC236}">
                <a16:creationId xmlns:a16="http://schemas.microsoft.com/office/drawing/2014/main" id="{0D73A69B-D3FE-27FE-AEB5-331EA14C49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" b="33274"/>
          <a:stretch/>
        </p:blipFill>
        <p:spPr>
          <a:xfrm>
            <a:off x="3849034" y="4706304"/>
            <a:ext cx="308419" cy="238072"/>
          </a:xfrm>
          <a:prstGeom prst="rect">
            <a:avLst/>
          </a:prstGeom>
        </p:spPr>
      </p:pic>
      <p:pic>
        <p:nvPicPr>
          <p:cNvPr id="112" name="Imagen 24">
            <a:extLst>
              <a:ext uri="{FF2B5EF4-FFF2-40B4-BE49-F238E27FC236}">
                <a16:creationId xmlns:a16="http://schemas.microsoft.com/office/drawing/2014/main" id="{6774B9E2-46FD-4715-CF95-9AA68CCDD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465" y="4628849"/>
            <a:ext cx="281968" cy="368511"/>
          </a:xfrm>
          <a:prstGeom prst="rect">
            <a:avLst/>
          </a:prstGeom>
        </p:spPr>
      </p:pic>
      <p:pic>
        <p:nvPicPr>
          <p:cNvPr id="113" name="Imagen 24">
            <a:extLst>
              <a:ext uri="{FF2B5EF4-FFF2-40B4-BE49-F238E27FC236}">
                <a16:creationId xmlns:a16="http://schemas.microsoft.com/office/drawing/2014/main" id="{D0951BE0-08F7-5F21-1742-FC261BA46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9613" y="4595782"/>
            <a:ext cx="314320" cy="410793"/>
          </a:xfrm>
          <a:prstGeom prst="rect">
            <a:avLst/>
          </a:prstGeom>
        </p:spPr>
      </p:pic>
      <p:pic>
        <p:nvPicPr>
          <p:cNvPr id="114" name="Imagen 24">
            <a:extLst>
              <a:ext uri="{FF2B5EF4-FFF2-40B4-BE49-F238E27FC236}">
                <a16:creationId xmlns:a16="http://schemas.microsoft.com/office/drawing/2014/main" id="{BBB60D6B-CC50-39C0-AB37-BF348BA8E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3090" y="4578631"/>
            <a:ext cx="330455" cy="431880"/>
          </a:xfrm>
          <a:prstGeom prst="rect">
            <a:avLst/>
          </a:prstGeom>
        </p:spPr>
      </p:pic>
      <p:pic>
        <p:nvPicPr>
          <p:cNvPr id="115" name="Imagen 26">
            <a:extLst>
              <a:ext uri="{FF2B5EF4-FFF2-40B4-BE49-F238E27FC236}">
                <a16:creationId xmlns:a16="http://schemas.microsoft.com/office/drawing/2014/main" id="{621677EA-7776-7A18-C676-B0345023E3F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b="18821"/>
          <a:stretch/>
        </p:blipFill>
        <p:spPr>
          <a:xfrm>
            <a:off x="5689612" y="4480032"/>
            <a:ext cx="384898" cy="451722"/>
          </a:xfrm>
          <a:prstGeom prst="rect">
            <a:avLst/>
          </a:prstGeom>
        </p:spPr>
      </p:pic>
      <p:pic>
        <p:nvPicPr>
          <p:cNvPr id="116" name="Imagen 26">
            <a:extLst>
              <a:ext uri="{FF2B5EF4-FFF2-40B4-BE49-F238E27FC236}">
                <a16:creationId xmlns:a16="http://schemas.microsoft.com/office/drawing/2014/main" id="{CCA08AA4-E4F2-F5A8-399F-33906C3668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b="18821"/>
          <a:stretch/>
        </p:blipFill>
        <p:spPr>
          <a:xfrm>
            <a:off x="5894745" y="4418749"/>
            <a:ext cx="440746" cy="51726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45E91686-C590-08C0-8B43-B053F4902F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b="18821"/>
          <a:stretch/>
        </p:blipFill>
        <p:spPr>
          <a:xfrm>
            <a:off x="6113871" y="4372559"/>
            <a:ext cx="488144" cy="572892"/>
          </a:xfrm>
          <a:prstGeom prst="rect">
            <a:avLst/>
          </a:prstGeom>
        </p:spPr>
      </p:pic>
      <p:pic>
        <p:nvPicPr>
          <p:cNvPr id="118" name="Imagen 26">
            <a:extLst>
              <a:ext uri="{FF2B5EF4-FFF2-40B4-BE49-F238E27FC236}">
                <a16:creationId xmlns:a16="http://schemas.microsoft.com/office/drawing/2014/main" id="{39F380CD-4010-C413-79CC-BCF91E495D4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b="18821"/>
          <a:stretch/>
        </p:blipFill>
        <p:spPr>
          <a:xfrm>
            <a:off x="6362660" y="4278249"/>
            <a:ext cx="546209" cy="641038"/>
          </a:xfrm>
          <a:prstGeom prst="rect">
            <a:avLst/>
          </a:prstGeom>
        </p:spPr>
      </p:pic>
      <p:pic>
        <p:nvPicPr>
          <p:cNvPr id="119" name="Imagen 24">
            <a:extLst>
              <a:ext uri="{FF2B5EF4-FFF2-40B4-BE49-F238E27FC236}">
                <a16:creationId xmlns:a16="http://schemas.microsoft.com/office/drawing/2014/main" id="{9A6B5D63-4DBB-7B88-0753-260E0DE5A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9394" y="4677382"/>
            <a:ext cx="191041" cy="329336"/>
          </a:xfrm>
          <a:prstGeom prst="rect">
            <a:avLst/>
          </a:prstGeom>
        </p:spPr>
      </p:pic>
      <p:pic>
        <p:nvPicPr>
          <p:cNvPr id="120" name="Imagen 24">
            <a:extLst>
              <a:ext uri="{FF2B5EF4-FFF2-40B4-BE49-F238E27FC236}">
                <a16:creationId xmlns:a16="http://schemas.microsoft.com/office/drawing/2014/main" id="{059F9BBA-4AD8-33E5-1DF1-AAB4A5896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0503" y="4706304"/>
            <a:ext cx="228825" cy="299058"/>
          </a:xfrm>
          <a:prstGeom prst="rect">
            <a:avLst/>
          </a:prstGeom>
        </p:spPr>
      </p:pic>
      <p:pic>
        <p:nvPicPr>
          <p:cNvPr id="121" name="Imagen 27">
            <a:extLst>
              <a:ext uri="{FF2B5EF4-FFF2-40B4-BE49-F238E27FC236}">
                <a16:creationId xmlns:a16="http://schemas.microsoft.com/office/drawing/2014/main" id="{2DA74FC5-26C1-792C-F3ED-6830B69131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5235" r="90582"/>
                    </a14:imgEffect>
                  </a14:imgLayer>
                </a14:imgProps>
              </a:ext>
            </a:extLst>
          </a:blip>
          <a:srcRect l="5817"/>
          <a:stretch/>
        </p:blipFill>
        <p:spPr>
          <a:xfrm>
            <a:off x="7348219" y="4056334"/>
            <a:ext cx="469366" cy="1037493"/>
          </a:xfrm>
          <a:prstGeom prst="rect">
            <a:avLst/>
          </a:prstGeom>
        </p:spPr>
      </p:pic>
      <p:sp>
        <p:nvSpPr>
          <p:cNvPr id="122" name="TextBox 80">
            <a:extLst>
              <a:ext uri="{FF2B5EF4-FFF2-40B4-BE49-F238E27FC236}">
                <a16:creationId xmlns:a16="http://schemas.microsoft.com/office/drawing/2014/main" id="{8230FE52-4626-C2A2-BF89-A9721D79323A}"/>
              </a:ext>
            </a:extLst>
          </p:cNvPr>
          <p:cNvSpPr txBox="1"/>
          <p:nvPr/>
        </p:nvSpPr>
        <p:spPr>
          <a:xfrm>
            <a:off x="726479" y="6285099"/>
            <a:ext cx="412943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38" b="1" u="sng" dirty="0"/>
              <a:t>Abonado fondo 16 mayo</a:t>
            </a:r>
            <a:r>
              <a:rPr lang="es-ES" sz="1138" dirty="0"/>
              <a:t>. Urea (100 kg/ha) y 28-10-10 (200 kg/ha)</a:t>
            </a:r>
          </a:p>
        </p:txBody>
      </p:sp>
      <p:sp>
        <p:nvSpPr>
          <p:cNvPr id="123" name="Arrow: Up 93">
            <a:extLst>
              <a:ext uri="{FF2B5EF4-FFF2-40B4-BE49-F238E27FC236}">
                <a16:creationId xmlns:a16="http://schemas.microsoft.com/office/drawing/2014/main" id="{98EB03B3-4DB6-E12D-4DC6-349D4E027720}"/>
              </a:ext>
            </a:extLst>
          </p:cNvPr>
          <p:cNvSpPr/>
          <p:nvPr/>
        </p:nvSpPr>
        <p:spPr>
          <a:xfrm>
            <a:off x="3366150" y="5289681"/>
            <a:ext cx="45719" cy="754889"/>
          </a:xfrm>
          <a:prstGeom prst="upArrow">
            <a:avLst/>
          </a:prstGeom>
          <a:solidFill>
            <a:schemeClr val="bg1">
              <a:lumMod val="50000"/>
            </a:schemeClr>
          </a:solidFill>
          <a:ln w="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63"/>
          </a:p>
        </p:txBody>
      </p:sp>
      <p:pic>
        <p:nvPicPr>
          <p:cNvPr id="124" name="Picture 94">
            <a:extLst>
              <a:ext uri="{FF2B5EF4-FFF2-40B4-BE49-F238E27FC236}">
                <a16:creationId xmlns:a16="http://schemas.microsoft.com/office/drawing/2014/main" id="{F32FA03A-5F7B-8936-FBAF-D9DECA94246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809" t="9601" r="15841" b="6808"/>
          <a:stretch/>
        </p:blipFill>
        <p:spPr>
          <a:xfrm>
            <a:off x="466966" y="6183626"/>
            <a:ext cx="324822" cy="409223"/>
          </a:xfrm>
          <a:prstGeom prst="rect">
            <a:avLst/>
          </a:prstGeom>
        </p:spPr>
      </p:pic>
      <p:sp>
        <p:nvSpPr>
          <p:cNvPr id="125" name="Rectangle 95">
            <a:extLst>
              <a:ext uri="{FF2B5EF4-FFF2-40B4-BE49-F238E27FC236}">
                <a16:creationId xmlns:a16="http://schemas.microsoft.com/office/drawing/2014/main" id="{7AB78CF2-20B2-6411-80E2-7DDA0CE7A153}"/>
              </a:ext>
            </a:extLst>
          </p:cNvPr>
          <p:cNvSpPr/>
          <p:nvPr/>
        </p:nvSpPr>
        <p:spPr>
          <a:xfrm>
            <a:off x="4968220" y="6095499"/>
            <a:ext cx="4483898" cy="600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63"/>
          </a:p>
        </p:txBody>
      </p:sp>
      <p:sp>
        <p:nvSpPr>
          <p:cNvPr id="126" name="Arrow: Up 103">
            <a:extLst>
              <a:ext uri="{FF2B5EF4-FFF2-40B4-BE49-F238E27FC236}">
                <a16:creationId xmlns:a16="http://schemas.microsoft.com/office/drawing/2014/main" id="{E45A36F1-F9D7-DA52-4506-17BF1B4302EF}"/>
              </a:ext>
            </a:extLst>
          </p:cNvPr>
          <p:cNvSpPr/>
          <p:nvPr/>
        </p:nvSpPr>
        <p:spPr>
          <a:xfrm flipH="1">
            <a:off x="5294823" y="5260846"/>
            <a:ext cx="45719" cy="740449"/>
          </a:xfrm>
          <a:prstGeom prst="upArrow">
            <a:avLst/>
          </a:prstGeom>
          <a:solidFill>
            <a:schemeClr val="bg1">
              <a:lumMod val="50000"/>
            </a:schemeClr>
          </a:solidFill>
          <a:ln w="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63"/>
          </a:p>
        </p:txBody>
      </p:sp>
      <p:sp>
        <p:nvSpPr>
          <p:cNvPr id="127" name="Rectangle 107">
            <a:extLst>
              <a:ext uri="{FF2B5EF4-FFF2-40B4-BE49-F238E27FC236}">
                <a16:creationId xmlns:a16="http://schemas.microsoft.com/office/drawing/2014/main" id="{05ADF59C-587C-4F4C-DE3C-35304B4FCB2A}"/>
              </a:ext>
            </a:extLst>
          </p:cNvPr>
          <p:cNvSpPr/>
          <p:nvPr/>
        </p:nvSpPr>
        <p:spPr>
          <a:xfrm>
            <a:off x="435429" y="6109857"/>
            <a:ext cx="4338601" cy="589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63"/>
          </a:p>
        </p:txBody>
      </p:sp>
      <p:pic>
        <p:nvPicPr>
          <p:cNvPr id="128" name="Picture 108">
            <a:extLst>
              <a:ext uri="{FF2B5EF4-FFF2-40B4-BE49-F238E27FC236}">
                <a16:creationId xmlns:a16="http://schemas.microsoft.com/office/drawing/2014/main" id="{52203D65-561C-16CF-6147-BACBB366D9F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809" t="9601" r="15841" b="6808"/>
          <a:stretch/>
        </p:blipFill>
        <p:spPr>
          <a:xfrm>
            <a:off x="5045641" y="6227933"/>
            <a:ext cx="301144" cy="379392"/>
          </a:xfrm>
          <a:prstGeom prst="rect">
            <a:avLst/>
          </a:prstGeom>
        </p:spPr>
      </p:pic>
      <p:pic>
        <p:nvPicPr>
          <p:cNvPr id="129" name="Imagen 24">
            <a:extLst>
              <a:ext uri="{FF2B5EF4-FFF2-40B4-BE49-F238E27FC236}">
                <a16:creationId xmlns:a16="http://schemas.microsoft.com/office/drawing/2014/main" id="{9ECA4C20-847A-F8E1-BCB1-D16892703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7015" y="4671307"/>
            <a:ext cx="191041" cy="329336"/>
          </a:xfrm>
          <a:prstGeom prst="rect">
            <a:avLst/>
          </a:prstGeom>
        </p:spPr>
      </p:pic>
      <p:sp>
        <p:nvSpPr>
          <p:cNvPr id="130" name="TextBox 5">
            <a:extLst>
              <a:ext uri="{FF2B5EF4-FFF2-40B4-BE49-F238E27FC236}">
                <a16:creationId xmlns:a16="http://schemas.microsoft.com/office/drawing/2014/main" id="{80815EF7-95F3-DB69-8787-71CB39C9F436}"/>
              </a:ext>
            </a:extLst>
          </p:cNvPr>
          <p:cNvSpPr txBox="1"/>
          <p:nvPr/>
        </p:nvSpPr>
        <p:spPr>
          <a:xfrm>
            <a:off x="3071182" y="3471668"/>
            <a:ext cx="1795467" cy="642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94" dirty="0"/>
              <a:t>IMPOUND</a:t>
            </a:r>
          </a:p>
          <a:p>
            <a:pPr algn="ctr"/>
            <a:r>
              <a:rPr lang="es-ES" sz="894" dirty="0"/>
              <a:t>-</a:t>
            </a:r>
            <a:r>
              <a:rPr lang="es-ES" sz="894" dirty="0" err="1"/>
              <a:t>Weir</a:t>
            </a:r>
            <a:r>
              <a:rPr lang="es-ES" sz="894" dirty="0"/>
              <a:t> 100 </a:t>
            </a:r>
            <a:r>
              <a:rPr lang="es-ES" sz="894" dirty="0" err="1"/>
              <a:t>mm.</a:t>
            </a:r>
            <a:r>
              <a:rPr lang="es-ES" sz="894" dirty="0"/>
              <a:t> </a:t>
            </a:r>
            <a:r>
              <a:rPr lang="es-ES" sz="894" dirty="0" err="1"/>
              <a:t>Impound</a:t>
            </a:r>
            <a:endParaRPr lang="es-ES" sz="894" dirty="0"/>
          </a:p>
          <a:p>
            <a:pPr algn="ctr"/>
            <a:r>
              <a:rPr lang="es-ES" sz="894" dirty="0"/>
              <a:t>-</a:t>
            </a:r>
            <a:r>
              <a:rPr lang="es-ES" sz="894" dirty="0" err="1"/>
              <a:t>Puddle</a:t>
            </a:r>
            <a:r>
              <a:rPr lang="es-ES" sz="894" dirty="0"/>
              <a:t> (</a:t>
            </a:r>
            <a:r>
              <a:rPr lang="es-ES" sz="894" dirty="0" err="1"/>
              <a:t>fangueo</a:t>
            </a:r>
            <a:r>
              <a:rPr lang="es-ES" sz="894" dirty="0"/>
              <a:t>)</a:t>
            </a:r>
          </a:p>
          <a:p>
            <a:pPr algn="ctr"/>
            <a:r>
              <a:rPr lang="es-ES" sz="894" dirty="0"/>
              <a:t>-</a:t>
            </a:r>
            <a:r>
              <a:rPr lang="es-ES" sz="894" dirty="0" err="1"/>
              <a:t>Irr</a:t>
            </a:r>
            <a:r>
              <a:rPr lang="es-ES" sz="894" dirty="0"/>
              <a:t>. 15-18 mm</a:t>
            </a:r>
          </a:p>
        </p:txBody>
      </p:sp>
      <p:sp>
        <p:nvSpPr>
          <p:cNvPr id="131" name="TextBox 5">
            <a:extLst>
              <a:ext uri="{FF2B5EF4-FFF2-40B4-BE49-F238E27FC236}">
                <a16:creationId xmlns:a16="http://schemas.microsoft.com/office/drawing/2014/main" id="{2C557C09-6679-33FE-1874-675B1032F72A}"/>
              </a:ext>
            </a:extLst>
          </p:cNvPr>
          <p:cNvSpPr txBox="1"/>
          <p:nvPr/>
        </p:nvSpPr>
        <p:spPr>
          <a:xfrm>
            <a:off x="4949018" y="3474879"/>
            <a:ext cx="729299" cy="642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94" dirty="0"/>
              <a:t>EIXUGÓ      </a:t>
            </a:r>
          </a:p>
          <a:p>
            <a:pPr algn="ctr"/>
            <a:r>
              <a:rPr lang="es-ES" sz="894" dirty="0"/>
              <a:t> -</a:t>
            </a:r>
            <a:r>
              <a:rPr lang="es-ES" sz="894" dirty="0" err="1"/>
              <a:t>Weir</a:t>
            </a:r>
            <a:r>
              <a:rPr lang="es-ES" sz="894" dirty="0"/>
              <a:t> OFF. </a:t>
            </a:r>
            <a:r>
              <a:rPr lang="es-ES" sz="894" dirty="0" err="1"/>
              <a:t>Release</a:t>
            </a:r>
            <a:endParaRPr lang="es-ES" sz="894" dirty="0"/>
          </a:p>
          <a:p>
            <a:pPr algn="ctr"/>
            <a:r>
              <a:rPr lang="es-ES" sz="894" dirty="0"/>
              <a:t>-</a:t>
            </a:r>
            <a:r>
              <a:rPr lang="es-ES" sz="894" dirty="0" err="1"/>
              <a:t>Irr</a:t>
            </a:r>
            <a:r>
              <a:rPr lang="es-ES" sz="894" dirty="0"/>
              <a:t> 0 mm</a:t>
            </a:r>
          </a:p>
        </p:txBody>
      </p:sp>
      <p:sp>
        <p:nvSpPr>
          <p:cNvPr id="132" name="TextBox 5">
            <a:extLst>
              <a:ext uri="{FF2B5EF4-FFF2-40B4-BE49-F238E27FC236}">
                <a16:creationId xmlns:a16="http://schemas.microsoft.com/office/drawing/2014/main" id="{6B0427BD-985F-7BBA-A8C6-E1C7B46B8A29}"/>
              </a:ext>
            </a:extLst>
          </p:cNvPr>
          <p:cNvSpPr txBox="1"/>
          <p:nvPr/>
        </p:nvSpPr>
        <p:spPr>
          <a:xfrm>
            <a:off x="5760687" y="3557653"/>
            <a:ext cx="1833484" cy="505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94" dirty="0"/>
              <a:t>IMPOUND       </a:t>
            </a:r>
          </a:p>
          <a:p>
            <a:pPr algn="ctr"/>
            <a:r>
              <a:rPr lang="es-ES" sz="894" dirty="0"/>
              <a:t>-</a:t>
            </a:r>
            <a:r>
              <a:rPr lang="es-ES" sz="894" dirty="0" err="1"/>
              <a:t>Weir</a:t>
            </a:r>
            <a:r>
              <a:rPr lang="es-ES" sz="894" dirty="0"/>
              <a:t> 145 Mm</a:t>
            </a:r>
          </a:p>
          <a:p>
            <a:pPr algn="ctr"/>
            <a:r>
              <a:rPr lang="es-ES" sz="894" dirty="0"/>
              <a:t>     -</a:t>
            </a:r>
            <a:r>
              <a:rPr lang="es-ES" sz="894" dirty="0" err="1"/>
              <a:t>Irr</a:t>
            </a:r>
            <a:r>
              <a:rPr lang="es-ES" sz="894" dirty="0"/>
              <a:t>. 16-19 mm</a:t>
            </a:r>
          </a:p>
        </p:txBody>
      </p:sp>
      <p:sp>
        <p:nvSpPr>
          <p:cNvPr id="133" name="TextBox 5">
            <a:extLst>
              <a:ext uri="{FF2B5EF4-FFF2-40B4-BE49-F238E27FC236}">
                <a16:creationId xmlns:a16="http://schemas.microsoft.com/office/drawing/2014/main" id="{6F1735A0-184A-2EBE-8120-03EF98089394}"/>
              </a:ext>
            </a:extLst>
          </p:cNvPr>
          <p:cNvSpPr txBox="1"/>
          <p:nvPr/>
        </p:nvSpPr>
        <p:spPr>
          <a:xfrm>
            <a:off x="7676541" y="3551196"/>
            <a:ext cx="689347" cy="505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94" dirty="0"/>
              <a:t>RELEASE     </a:t>
            </a:r>
          </a:p>
          <a:p>
            <a:pPr algn="ctr"/>
            <a:r>
              <a:rPr lang="es-ES" sz="894" dirty="0"/>
              <a:t> -</a:t>
            </a:r>
            <a:r>
              <a:rPr lang="es-ES" sz="894" dirty="0" err="1"/>
              <a:t>Weir</a:t>
            </a:r>
            <a:r>
              <a:rPr lang="es-ES" sz="894" dirty="0"/>
              <a:t> OFF</a:t>
            </a:r>
          </a:p>
          <a:p>
            <a:pPr algn="ctr"/>
            <a:r>
              <a:rPr lang="es-ES" sz="894" dirty="0"/>
              <a:t>-</a:t>
            </a:r>
            <a:r>
              <a:rPr lang="es-ES" sz="894" dirty="0" err="1"/>
              <a:t>Irr</a:t>
            </a:r>
            <a:r>
              <a:rPr lang="es-ES" sz="894" dirty="0"/>
              <a:t> 0 mm</a:t>
            </a:r>
          </a:p>
        </p:txBody>
      </p:sp>
      <p:sp>
        <p:nvSpPr>
          <p:cNvPr id="134" name="Isosceles Triangle 53">
            <a:extLst>
              <a:ext uri="{FF2B5EF4-FFF2-40B4-BE49-F238E27FC236}">
                <a16:creationId xmlns:a16="http://schemas.microsoft.com/office/drawing/2014/main" id="{4E022109-5661-4AAF-0170-2B5F73189D15}"/>
              </a:ext>
            </a:extLst>
          </p:cNvPr>
          <p:cNvSpPr/>
          <p:nvPr/>
        </p:nvSpPr>
        <p:spPr>
          <a:xfrm>
            <a:off x="3510713" y="4798712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5" name="Isosceles Triangle 53">
            <a:extLst>
              <a:ext uri="{FF2B5EF4-FFF2-40B4-BE49-F238E27FC236}">
                <a16:creationId xmlns:a16="http://schemas.microsoft.com/office/drawing/2014/main" id="{4CE16CE2-9C1E-6FC4-EA7F-CD731E8BC639}"/>
              </a:ext>
            </a:extLst>
          </p:cNvPr>
          <p:cNvSpPr/>
          <p:nvPr/>
        </p:nvSpPr>
        <p:spPr>
          <a:xfrm rot="10800000">
            <a:off x="3599202" y="4796174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6" name="Isosceles Triangle 53">
            <a:extLst>
              <a:ext uri="{FF2B5EF4-FFF2-40B4-BE49-F238E27FC236}">
                <a16:creationId xmlns:a16="http://schemas.microsoft.com/office/drawing/2014/main" id="{EABB44F8-65E7-9BC5-CAB7-C4723588B4D5}"/>
              </a:ext>
            </a:extLst>
          </p:cNvPr>
          <p:cNvSpPr/>
          <p:nvPr/>
        </p:nvSpPr>
        <p:spPr>
          <a:xfrm rot="10800000">
            <a:off x="3668822" y="4801592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7" name="Isosceles Triangle 53">
            <a:extLst>
              <a:ext uri="{FF2B5EF4-FFF2-40B4-BE49-F238E27FC236}">
                <a16:creationId xmlns:a16="http://schemas.microsoft.com/office/drawing/2014/main" id="{0B4772EB-A0D8-1647-5DD8-B4C2E4E5FB5B}"/>
              </a:ext>
            </a:extLst>
          </p:cNvPr>
          <p:cNvSpPr/>
          <p:nvPr/>
        </p:nvSpPr>
        <p:spPr>
          <a:xfrm>
            <a:off x="3647464" y="4791835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38" name="Imagen 23">
            <a:extLst>
              <a:ext uri="{FF2B5EF4-FFF2-40B4-BE49-F238E27FC236}">
                <a16:creationId xmlns:a16="http://schemas.microsoft.com/office/drawing/2014/main" id="{BAA05103-BB9D-3DAB-B16C-39DF88E05B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" b="33274"/>
          <a:stretch/>
        </p:blipFill>
        <p:spPr>
          <a:xfrm>
            <a:off x="3394173" y="4747184"/>
            <a:ext cx="272553" cy="210387"/>
          </a:xfrm>
          <a:prstGeom prst="rect">
            <a:avLst/>
          </a:prstGeom>
        </p:spPr>
      </p:pic>
      <p:sp>
        <p:nvSpPr>
          <p:cNvPr id="139" name="Isosceles Triangle 53">
            <a:extLst>
              <a:ext uri="{FF2B5EF4-FFF2-40B4-BE49-F238E27FC236}">
                <a16:creationId xmlns:a16="http://schemas.microsoft.com/office/drawing/2014/main" id="{0D31C2B0-AC94-DF2A-55C1-526B2A60AAA1}"/>
              </a:ext>
            </a:extLst>
          </p:cNvPr>
          <p:cNvSpPr/>
          <p:nvPr/>
        </p:nvSpPr>
        <p:spPr>
          <a:xfrm>
            <a:off x="3294817" y="4801178"/>
            <a:ext cx="180498" cy="1554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40" name="Imagen 23">
            <a:extLst>
              <a:ext uri="{FF2B5EF4-FFF2-40B4-BE49-F238E27FC236}">
                <a16:creationId xmlns:a16="http://schemas.microsoft.com/office/drawing/2014/main" id="{9816F050-8568-6593-CBA7-EC5F321C2E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" b="33274"/>
          <a:stretch/>
        </p:blipFill>
        <p:spPr>
          <a:xfrm>
            <a:off x="3570621" y="4750650"/>
            <a:ext cx="272553" cy="210387"/>
          </a:xfrm>
          <a:prstGeom prst="rect">
            <a:avLst/>
          </a:prstGeom>
        </p:spPr>
      </p:pic>
      <p:pic>
        <p:nvPicPr>
          <p:cNvPr id="141" name="Imagen 23">
            <a:extLst>
              <a:ext uri="{FF2B5EF4-FFF2-40B4-BE49-F238E27FC236}">
                <a16:creationId xmlns:a16="http://schemas.microsoft.com/office/drawing/2014/main" id="{23316922-77BD-380E-D97C-D28A5A0F05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" b="33274"/>
          <a:stretch/>
        </p:blipFill>
        <p:spPr>
          <a:xfrm>
            <a:off x="4012728" y="4742550"/>
            <a:ext cx="272553" cy="210387"/>
          </a:xfrm>
          <a:prstGeom prst="rect">
            <a:avLst/>
          </a:prstGeom>
        </p:spPr>
      </p:pic>
      <p:sp>
        <p:nvSpPr>
          <p:cNvPr id="142" name="Flecha: hacia abajo 141">
            <a:extLst>
              <a:ext uri="{FF2B5EF4-FFF2-40B4-BE49-F238E27FC236}">
                <a16:creationId xmlns:a16="http://schemas.microsoft.com/office/drawing/2014/main" id="{94BE3699-DF4B-8FA4-1FE1-4CCDA616400E}"/>
              </a:ext>
            </a:extLst>
          </p:cNvPr>
          <p:cNvSpPr/>
          <p:nvPr/>
        </p:nvSpPr>
        <p:spPr>
          <a:xfrm>
            <a:off x="5246642" y="4162446"/>
            <a:ext cx="87714" cy="69294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" name="Flecha: hacia abajo 142">
            <a:extLst>
              <a:ext uri="{FF2B5EF4-FFF2-40B4-BE49-F238E27FC236}">
                <a16:creationId xmlns:a16="http://schemas.microsoft.com/office/drawing/2014/main" id="{843BB83A-9843-821E-1D47-25EECBF13857}"/>
              </a:ext>
            </a:extLst>
          </p:cNvPr>
          <p:cNvSpPr/>
          <p:nvPr/>
        </p:nvSpPr>
        <p:spPr>
          <a:xfrm>
            <a:off x="4064039" y="4134446"/>
            <a:ext cx="81525" cy="603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4" name="Flecha: hacia abajo 143">
            <a:extLst>
              <a:ext uri="{FF2B5EF4-FFF2-40B4-BE49-F238E27FC236}">
                <a16:creationId xmlns:a16="http://schemas.microsoft.com/office/drawing/2014/main" id="{AB73C9F5-C73B-C39C-6FEB-6C57AFB3E127}"/>
              </a:ext>
            </a:extLst>
          </p:cNvPr>
          <p:cNvSpPr/>
          <p:nvPr/>
        </p:nvSpPr>
        <p:spPr>
          <a:xfrm>
            <a:off x="6782698" y="4079724"/>
            <a:ext cx="74683" cy="27117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Flecha: hacia abajo 144">
            <a:extLst>
              <a:ext uri="{FF2B5EF4-FFF2-40B4-BE49-F238E27FC236}">
                <a16:creationId xmlns:a16="http://schemas.microsoft.com/office/drawing/2014/main" id="{4FCDE5DC-1B02-9980-CB3F-5B4A53ED3A2D}"/>
              </a:ext>
            </a:extLst>
          </p:cNvPr>
          <p:cNvSpPr/>
          <p:nvPr/>
        </p:nvSpPr>
        <p:spPr>
          <a:xfrm>
            <a:off x="7812671" y="4106606"/>
            <a:ext cx="63291" cy="70643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Flecha: hacia abajo 145">
            <a:extLst>
              <a:ext uri="{FF2B5EF4-FFF2-40B4-BE49-F238E27FC236}">
                <a16:creationId xmlns:a16="http://schemas.microsoft.com/office/drawing/2014/main" id="{2F8E8F57-60B7-B863-0170-EB0ADC0F2BED}"/>
              </a:ext>
            </a:extLst>
          </p:cNvPr>
          <p:cNvSpPr/>
          <p:nvPr/>
        </p:nvSpPr>
        <p:spPr>
          <a:xfrm rot="1340426">
            <a:off x="7939030" y="4602832"/>
            <a:ext cx="54696" cy="34471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TextBox 81">
            <a:extLst>
              <a:ext uri="{FF2B5EF4-FFF2-40B4-BE49-F238E27FC236}">
                <a16:creationId xmlns:a16="http://schemas.microsoft.com/office/drawing/2014/main" id="{F12F5485-5FC6-BA1A-A038-6B8BF9DB715A}"/>
              </a:ext>
            </a:extLst>
          </p:cNvPr>
          <p:cNvSpPr txBox="1"/>
          <p:nvPr/>
        </p:nvSpPr>
        <p:spPr>
          <a:xfrm>
            <a:off x="5303734" y="6260323"/>
            <a:ext cx="4338601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38" b="1" u="sng" dirty="0"/>
              <a:t>Abonado de cobertera 27 junio</a:t>
            </a:r>
            <a:r>
              <a:rPr lang="es-ES" sz="1138" dirty="0"/>
              <a:t>. Urea (90 kg/ha) y P </a:t>
            </a:r>
            <a:r>
              <a:rPr lang="es-ES" sz="1138" dirty="0" err="1"/>
              <a:t>elem</a:t>
            </a:r>
            <a:r>
              <a:rPr lang="es-ES" sz="1138" dirty="0"/>
              <a:t> (40 kg/ha) </a:t>
            </a:r>
          </a:p>
        </p:txBody>
      </p:sp>
    </p:spTree>
    <p:extLst>
      <p:ext uri="{BB962C8B-B14F-4D97-AF65-F5344CB8AC3E}">
        <p14:creationId xmlns:p14="http://schemas.microsoft.com/office/powerpoint/2010/main" val="327092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245347" y="29416"/>
            <a:ext cx="9415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 PRELIMINARES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9083220" y="696828"/>
            <a:ext cx="44735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cap="all" dirty="0"/>
              <a:t>Datos globales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776315-E19F-8A7B-622C-23968F009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789" y="582052"/>
            <a:ext cx="4225052" cy="61597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6BB2CB04-AA33-CF70-3DD4-5D4B4C854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5" y="541934"/>
            <a:ext cx="4384285" cy="61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245348" y="71714"/>
            <a:ext cx="3432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ANÁLISIS PRELIMINAR DE LOS RESULTADOS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7867D8-EAC9-A30A-D89C-68EEBB21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746" y="4684572"/>
            <a:ext cx="5264368" cy="21734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6795B3-14BB-91A9-F909-42B71392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746" y="2342286"/>
            <a:ext cx="5264368" cy="21734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D55B2DA-E2D0-8BBE-86C1-25F4EF0C5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746" y="0"/>
            <a:ext cx="5264368" cy="2173427"/>
          </a:xfrm>
          <a:prstGeom prst="rect">
            <a:avLst/>
          </a:prstGeom>
        </p:spPr>
      </p:pic>
      <p:pic>
        <p:nvPicPr>
          <p:cNvPr id="16" name="Imagen 15" descr="Mapa&#10;&#10;Descripción generada automáticamente">
            <a:extLst>
              <a:ext uri="{FF2B5EF4-FFF2-40B4-BE49-F238E27FC236}">
                <a16:creationId xmlns:a16="http://schemas.microsoft.com/office/drawing/2014/main" id="{3145C883-F5E1-9B27-8C22-1BBBE82F2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8" y="1731298"/>
            <a:ext cx="3312729" cy="4684573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DA09274-91B3-535C-85CA-03C3AACE2242}"/>
              </a:ext>
            </a:extLst>
          </p:cNvPr>
          <p:cNvCxnSpPr>
            <a:cxnSpLocks/>
          </p:cNvCxnSpPr>
          <p:nvPr/>
        </p:nvCxnSpPr>
        <p:spPr>
          <a:xfrm flipV="1">
            <a:off x="1710690" y="1086713"/>
            <a:ext cx="2325288" cy="2342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E8504FA-C74F-EC9F-E51C-E604A72DA52E}"/>
              </a:ext>
            </a:extLst>
          </p:cNvPr>
          <p:cNvCxnSpPr>
            <a:cxnSpLocks/>
          </p:cNvCxnSpPr>
          <p:nvPr/>
        </p:nvCxnSpPr>
        <p:spPr>
          <a:xfrm flipV="1">
            <a:off x="2179320" y="3393669"/>
            <a:ext cx="1856658" cy="938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394CC4A-6B20-05E9-D3F5-7C0947B64859}"/>
              </a:ext>
            </a:extLst>
          </p:cNvPr>
          <p:cNvCxnSpPr>
            <a:cxnSpLocks/>
          </p:cNvCxnSpPr>
          <p:nvPr/>
        </p:nvCxnSpPr>
        <p:spPr>
          <a:xfrm flipV="1">
            <a:off x="2918460" y="5606980"/>
            <a:ext cx="1117518" cy="222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FE2138A-132B-7332-0E05-CC0143993EE9}"/>
              </a:ext>
            </a:extLst>
          </p:cNvPr>
          <p:cNvSpPr txBox="1"/>
          <p:nvPr/>
        </p:nvSpPr>
        <p:spPr>
          <a:xfrm>
            <a:off x="9405882" y="612843"/>
            <a:ext cx="4473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cap="all" dirty="0" err="1"/>
              <a:t>DatoSpor</a:t>
            </a:r>
            <a:r>
              <a:rPr lang="es-ES" sz="2400" b="1" cap="all" dirty="0"/>
              <a:t> </a:t>
            </a:r>
            <a:r>
              <a:rPr lang="es-ES" sz="2400" b="1" cap="all" dirty="0" err="1"/>
              <a:t>tancats</a:t>
            </a:r>
            <a:endParaRPr lang="es-ES" sz="2400" b="1" cap="all" dirty="0"/>
          </a:p>
        </p:txBody>
      </p:sp>
    </p:spTree>
    <p:extLst>
      <p:ext uri="{BB962C8B-B14F-4D97-AF65-F5344CB8AC3E}">
        <p14:creationId xmlns:p14="http://schemas.microsoft.com/office/powerpoint/2010/main" val="198130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778747" y="272784"/>
            <a:ext cx="7762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OTROS DATOS DE INTERÉS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89598" y="1054505"/>
            <a:ext cx="972680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Caudal de salida por acequia. Mes de julio del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 Rendimiento agrícola 3000-3200 Kg/ha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42BC8F-7C58-F573-8FBE-EDEF30DA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2" y="1746245"/>
            <a:ext cx="6197396" cy="3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0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778747" y="272784"/>
            <a:ext cx="7762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MEJORAS Y ACTUALIZACIONES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89598" y="919115"/>
            <a:ext cx="972680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Revisión de distribución de </a:t>
            </a:r>
            <a:r>
              <a:rPr lang="es-ES" sz="2400" dirty="0" err="1"/>
              <a:t>tancats</a:t>
            </a:r>
            <a:r>
              <a:rPr lang="es-ES" sz="2400" dirty="0"/>
              <a:t> y acequias</a:t>
            </a:r>
          </a:p>
          <a:p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Revisión del balance hídrico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Datos de entrada al sector de riego (depuradora de Pinedo)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Distribución por acequias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Acequias de entrada no vinculadas a la depuradora (</a:t>
            </a:r>
            <a:r>
              <a:rPr lang="es-ES" sz="2400" dirty="0" err="1"/>
              <a:t>Séquia</a:t>
            </a:r>
            <a:r>
              <a:rPr lang="es-ES" sz="2400" dirty="0"/>
              <a:t> de la Coronela, Fabia, </a:t>
            </a:r>
            <a:r>
              <a:rPr lang="es-ES" sz="2400" dirty="0" err="1"/>
              <a:t>etc</a:t>
            </a:r>
            <a:r>
              <a:rPr lang="es-ES" sz="2400" dirty="0"/>
              <a:t>…)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Datos de salida al lago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 err="1"/>
              <a:t>Perellonà</a:t>
            </a:r>
            <a:endParaRPr lang="es-ES" sz="2400" dirty="0"/>
          </a:p>
          <a:p>
            <a:pPr lvl="1"/>
            <a:endParaRPr lang="es-E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Revisión del balance de nutrientes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Actualizar tipos y cantidades de fertilizantes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Datos de calidad del agua de riego (depuradas y no depuradas)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400" dirty="0"/>
              <a:t>Datos de seguimiento de calidad del agua vertiente al lago</a:t>
            </a:r>
          </a:p>
          <a:p>
            <a:pPr lvl="1"/>
            <a:endParaRPr lang="es-E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Revisión de las variedades y fenología del arroz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s-ES" sz="2400" cap="all" dirty="0"/>
          </a:p>
        </p:txBody>
      </p:sp>
    </p:spTree>
    <p:extLst>
      <p:ext uri="{BB962C8B-B14F-4D97-AF65-F5344CB8AC3E}">
        <p14:creationId xmlns:p14="http://schemas.microsoft.com/office/powerpoint/2010/main" val="229322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89598" y="272784"/>
            <a:ext cx="9726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 ESPERADOS Y PERSPECTIVAS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89597" y="1351508"/>
            <a:ext cx="972680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Calibrar y validar el modelo para lograr un ajuste lo más fielmente posible a la situación real de los arrozales de la Albufera</a:t>
            </a:r>
          </a:p>
          <a:p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Crear una herramienta de gestión eficaz a escala de </a:t>
            </a:r>
            <a:r>
              <a:rPr lang="es-ES" sz="2800" dirty="0" err="1"/>
              <a:t>tancat</a:t>
            </a:r>
            <a:r>
              <a:rPr lang="es-ES" sz="2800" dirty="0"/>
              <a:t> que permita cuantificar caudales y cargas de nutrientes (y pesticidas en breve)</a:t>
            </a:r>
          </a:p>
          <a:p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Generar escenarios de cambio climático, de variedades de arroz y manejo agrícola para conocer la respuesta del cultivo y ecosistemas a estos cambios</a:t>
            </a:r>
          </a:p>
          <a:p>
            <a:endParaRPr lang="es-E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s-ES" sz="2800" cap="all" dirty="0"/>
          </a:p>
        </p:txBody>
      </p:sp>
    </p:spTree>
    <p:extLst>
      <p:ext uri="{BB962C8B-B14F-4D97-AF65-F5344CB8AC3E}">
        <p14:creationId xmlns:p14="http://schemas.microsoft.com/office/powerpoint/2010/main" val="133918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89598" y="272784"/>
            <a:ext cx="9726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0" y="1130343"/>
            <a:ext cx="972680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El modelo SWAT+ </a:t>
            </a:r>
            <a:r>
              <a:rPr lang="es-ES" sz="2800" dirty="0" err="1"/>
              <a:t>Paddy</a:t>
            </a:r>
            <a:r>
              <a:rPr lang="es-ES" sz="2800" dirty="0"/>
              <a:t> Rice, en su fase experimental, se ajusta adecuadamente a los procesos del ciclo del arroz y se han obtenido resultados preliminares satisfactorios si se comparan con los datos globales consultados</a:t>
            </a:r>
          </a:p>
          <a:p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complejidad del funcionamiento </a:t>
            </a:r>
            <a:r>
              <a:rPr lang="es-ES" sz="2800" dirty="0" err="1"/>
              <a:t>ecoagrohidrológico</a:t>
            </a:r>
            <a:r>
              <a:rPr lang="es-ES" sz="2800" dirty="0"/>
              <a:t> de la Albufera requiere de un conocimiento profundo de los procesos clave que regulan el sistema</a:t>
            </a:r>
          </a:p>
          <a:p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El modelo tiene en cuenta la mayoría de las variables del ciclo del arroz, lo que permite adaptarlo a los diferentes métodos y variedades de cultivo de la Albufera y del mundo</a:t>
            </a:r>
          </a:p>
          <a:p>
            <a:endParaRPr lang="es-ES" sz="2800" dirty="0"/>
          </a:p>
          <a:p>
            <a:endParaRPr lang="es-E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s-ES" sz="2800" cap="all" dirty="0"/>
          </a:p>
        </p:txBody>
      </p:sp>
    </p:spTree>
    <p:extLst>
      <p:ext uri="{BB962C8B-B14F-4D97-AF65-F5344CB8AC3E}">
        <p14:creationId xmlns:p14="http://schemas.microsoft.com/office/powerpoint/2010/main" val="420419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FA86B4-BCFA-F9FB-65BA-B4EFD786AD2F}"/>
              </a:ext>
            </a:extLst>
          </p:cNvPr>
          <p:cNvSpPr txBox="1"/>
          <p:nvPr/>
        </p:nvSpPr>
        <p:spPr>
          <a:xfrm>
            <a:off x="130629" y="215876"/>
            <a:ext cx="945549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ANTECEDENTES</a:t>
            </a:r>
          </a:p>
          <a:p>
            <a:pPr marL="585" algn="ctr">
              <a:buClr>
                <a:srgbClr val="000000"/>
              </a:buClr>
              <a:buSzPct val="45000"/>
            </a:pPr>
            <a:endParaRPr lang="es-ES" sz="3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175500" indent="-174915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E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175500" indent="-17491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Proyecto </a:t>
            </a:r>
            <a:r>
              <a:rPr lang="es-ES" sz="1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Erahumed</a:t>
            </a:r>
            <a:r>
              <a:rPr lang="es-E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(Andreu Rico -ICBIBE-)</a:t>
            </a:r>
          </a:p>
          <a:p>
            <a:pPr marL="585">
              <a:buClr>
                <a:srgbClr val="000000"/>
              </a:buClr>
              <a:buSzPct val="45000"/>
            </a:pPr>
            <a:endParaRPr lang="es-E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Proyecto experimental. Validación módulo SWAT+ </a:t>
            </a:r>
            <a:r>
              <a:rPr lang="es-E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paddy</a:t>
            </a:r>
            <a:r>
              <a:rPr lang="es-E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rice. </a:t>
            </a:r>
          </a:p>
          <a:p>
            <a:endParaRPr lang="es-E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The 2023 International SWAT Conference. </a:t>
            </a:r>
            <a:r>
              <a:rPr lang="es-ES" u="sng" dirty="0">
                <a:latin typeface="Arial" panose="020B0604020202020204" pitchFamily="34" charset="0"/>
                <a:cs typeface="Arial" panose="020B0604020202020204" pitchFamily="34" charset="0"/>
              </a:rPr>
              <a:t>Aarhus, </a:t>
            </a:r>
            <a:r>
              <a:rPr lang="es-ES" u="sng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endParaRPr lang="es-E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22710" algn="just"/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D0D0D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Modeling framework for rice paddy water management and climate impact assessment: Progresses in SWAT+ development </a:t>
            </a:r>
          </a:p>
          <a:p>
            <a:pPr marR="22710" algn="just"/>
            <a:endParaRPr lang="en-US" sz="1800" b="0" i="0" u="none" strike="noStrike" baseline="0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8160" algn="just"/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Jaehak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Jeff Arnold,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Soonkun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Choi,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Seonggyu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Park, Kenneth Miller, Ricardo Sorando, Ryan Bailey,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Prasad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Bandaru</a:t>
            </a:r>
            <a:endParaRPr lang="es-ES" sz="1800" b="0" i="0" u="none" strike="noStrike" baseline="0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4350" algn="just"/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Texas A&amp;M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AgriLife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Texas, USA; USDA-ARS, Texas, USA; Rural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Jeonju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South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Korea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LLC, California,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USA;Instituto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Cavanilles de Biodiversidad y Biología Evolutiva.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Valencia,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Spain;Colorado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i="0" u="none" strike="noStrike" baseline="0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s-ES" sz="1800" b="1" i="0" u="none" strike="noStrike" baseline="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Colorado, USA;USDA-ARS, Arizona, USA</a:t>
            </a:r>
            <a:endParaRPr lang="es-ES" sz="1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7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5EB16E-C36A-4CD5-5663-F7A5A47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6" y="1244739"/>
            <a:ext cx="9142787" cy="43685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B797348-13BB-D886-CAB4-71A9556D1231}"/>
              </a:ext>
            </a:extLst>
          </p:cNvPr>
          <p:cNvSpPr txBox="1"/>
          <p:nvPr/>
        </p:nvSpPr>
        <p:spPr>
          <a:xfrm>
            <a:off x="2614737" y="164457"/>
            <a:ext cx="387752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 dirty="0"/>
              <a:t>SWAT PADDY RICE DIAGRAM</a:t>
            </a:r>
          </a:p>
        </p:txBody>
      </p:sp>
    </p:spTree>
    <p:extLst>
      <p:ext uri="{BB962C8B-B14F-4D97-AF65-F5344CB8AC3E}">
        <p14:creationId xmlns:p14="http://schemas.microsoft.com/office/powerpoint/2010/main" val="365024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738554" y="286215"/>
            <a:ext cx="7762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89598" y="1546828"/>
            <a:ext cx="97268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Balances </a:t>
            </a:r>
            <a:r>
              <a:rPr lang="en-US" sz="3200" dirty="0" err="1"/>
              <a:t>hídrico</a:t>
            </a:r>
            <a:r>
              <a:rPr lang="en-US" sz="3200" dirty="0"/>
              <a:t> y de </a:t>
            </a:r>
            <a:r>
              <a:rPr lang="en-US" sz="3200" dirty="0" err="1"/>
              <a:t>nutrientes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arrozales</a:t>
            </a:r>
            <a:r>
              <a:rPr lang="en-US" sz="3200" dirty="0"/>
              <a:t> y </a:t>
            </a:r>
            <a:r>
              <a:rPr lang="en-US" sz="3200" dirty="0" err="1"/>
              <a:t>cuantificación</a:t>
            </a:r>
            <a:r>
              <a:rPr lang="en-US" sz="3200" dirty="0"/>
              <a:t> de </a:t>
            </a:r>
            <a:r>
              <a:rPr lang="en-US" sz="3200" dirty="0" err="1"/>
              <a:t>caudales</a:t>
            </a:r>
            <a:r>
              <a:rPr lang="en-US" sz="3200" dirty="0"/>
              <a:t> y cargas de </a:t>
            </a:r>
            <a:r>
              <a:rPr lang="en-US" sz="3200" dirty="0" err="1"/>
              <a:t>nutrientes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acequias y </a:t>
            </a:r>
            <a:r>
              <a:rPr lang="en-US" sz="3200" dirty="0" err="1"/>
              <a:t>lago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Calibración y validación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47752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39248" y="347771"/>
            <a:ext cx="9746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AREA DE ESTUDIO: SECTOR DE RIEGO TURIA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16B1F8-9846-3AF8-3E07-D3B9A62E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53" y="1208994"/>
            <a:ext cx="3075740" cy="53725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DB55D4-C3A3-1DC1-65D1-ABAA30C78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441" y="2338035"/>
            <a:ext cx="3730411" cy="27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6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778747" y="136392"/>
            <a:ext cx="7762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s-E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89598" y="782723"/>
            <a:ext cx="972680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Delimitación de la zona de </a:t>
            </a:r>
            <a:r>
              <a:rPr lang="en-US" sz="2800" dirty="0" err="1"/>
              <a:t>estudio</a:t>
            </a:r>
            <a:r>
              <a:rPr lang="en-US" sz="2800" dirty="0"/>
              <a:t>. Los </a:t>
            </a:r>
            <a:r>
              <a:rPr lang="en-US" sz="2800" dirty="0" err="1"/>
              <a:t>tancats</a:t>
            </a:r>
            <a:r>
              <a:rPr lang="en-US" sz="2800" dirty="0"/>
              <a:t> y </a:t>
            </a:r>
            <a:r>
              <a:rPr lang="en-US" sz="2800" dirty="0" err="1"/>
              <a:t>canales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unidades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r>
              <a:rPr lang="en-US" sz="2800" dirty="0"/>
              <a:t> de </a:t>
            </a:r>
            <a:r>
              <a:rPr lang="en-US" sz="2800" dirty="0" err="1"/>
              <a:t>trabajo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Documentación</a:t>
            </a:r>
            <a:r>
              <a:rPr lang="en-US" sz="2800" dirty="0"/>
              <a:t> y </a:t>
            </a:r>
            <a:r>
              <a:rPr lang="en-US" sz="2800" dirty="0" err="1"/>
              <a:t>bibliografía</a:t>
            </a:r>
            <a:r>
              <a:rPr lang="en-US" sz="2800" dirty="0"/>
              <a:t>. </a:t>
            </a:r>
            <a:r>
              <a:rPr lang="en-US" sz="2800" dirty="0" err="1"/>
              <a:t>Obtención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Conversión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legibles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modelo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Clima</a:t>
            </a:r>
            <a:r>
              <a:rPr lang="en-US" sz="2800" dirty="0"/>
              <a:t>. </a:t>
            </a:r>
            <a:r>
              <a:rPr lang="en-US" sz="2800" dirty="0" err="1"/>
              <a:t>Estación</a:t>
            </a:r>
            <a:r>
              <a:rPr lang="en-US" sz="2800" dirty="0"/>
              <a:t> </a:t>
            </a:r>
            <a:r>
              <a:rPr lang="en-US" sz="2800" dirty="0" err="1"/>
              <a:t>meteorológica</a:t>
            </a:r>
            <a:r>
              <a:rPr lang="en-US" sz="2800" dirty="0"/>
              <a:t> de </a:t>
            </a:r>
            <a:r>
              <a:rPr lang="en-US" sz="2800" dirty="0" err="1"/>
              <a:t>Benifaio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Aplicación</a:t>
            </a:r>
            <a:r>
              <a:rPr lang="en-US" sz="2800" dirty="0"/>
              <a:t> de </a:t>
            </a:r>
            <a:r>
              <a:rPr lang="en-US" sz="2800" dirty="0" err="1"/>
              <a:t>prácticas</a:t>
            </a:r>
            <a:r>
              <a:rPr lang="en-US" sz="2800" dirty="0"/>
              <a:t> </a:t>
            </a:r>
            <a:r>
              <a:rPr lang="en-US" sz="2800" dirty="0" err="1"/>
              <a:t>agrícolas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Análisis</a:t>
            </a:r>
            <a:r>
              <a:rPr lang="en-US" sz="2800" dirty="0"/>
              <a:t> </a:t>
            </a:r>
            <a:r>
              <a:rPr lang="en-US" sz="2800" dirty="0" err="1"/>
              <a:t>preliminar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resultados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Calibración y validación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40533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564382" y="383316"/>
            <a:ext cx="877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>
              <a:buClr>
                <a:srgbClr val="000000"/>
              </a:buClr>
              <a:buSzPct val="45000"/>
            </a:pPr>
            <a:r>
              <a:rPr lang="es-E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DELIMITACIÓN DE LA ZONA DE ESTUDIO. LOS TANCATS Y CANALES COMO UNIDADES PRINCIPALES DE ESTUDIO</a:t>
            </a:r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0660A5CD-2658-2644-0957-BB9C043C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2" y="1350734"/>
            <a:ext cx="3776407" cy="5370844"/>
          </a:xfrm>
          <a:prstGeom prst="rect">
            <a:avLst/>
          </a:prstGeom>
        </p:spPr>
      </p:pic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48C54B9B-363E-221B-921F-D74282192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23" y="1417851"/>
            <a:ext cx="3584857" cy="506939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35FC359-5BD3-5DDC-4033-359FDC12B4AB}"/>
              </a:ext>
            </a:extLst>
          </p:cNvPr>
          <p:cNvSpPr/>
          <p:nvPr/>
        </p:nvSpPr>
        <p:spPr>
          <a:xfrm>
            <a:off x="1115367" y="1501460"/>
            <a:ext cx="1075174" cy="175420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CBCCD3E-A2C0-34FD-96D4-F0DF90BC587F}"/>
              </a:ext>
            </a:extLst>
          </p:cNvPr>
          <p:cNvCxnSpPr>
            <a:cxnSpLocks/>
          </p:cNvCxnSpPr>
          <p:nvPr/>
        </p:nvCxnSpPr>
        <p:spPr>
          <a:xfrm>
            <a:off x="2199055" y="1417851"/>
            <a:ext cx="3698047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EC9766C-4FD1-5DBA-791B-B5B47EC5CDE7}"/>
              </a:ext>
            </a:extLst>
          </p:cNvPr>
          <p:cNvCxnSpPr>
            <a:cxnSpLocks/>
          </p:cNvCxnSpPr>
          <p:nvPr/>
        </p:nvCxnSpPr>
        <p:spPr>
          <a:xfrm>
            <a:off x="1115367" y="3298568"/>
            <a:ext cx="4642338" cy="32831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4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3577213" y="0"/>
            <a:ext cx="6447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>
              <a:buClr>
                <a:srgbClr val="000000"/>
              </a:buClr>
              <a:buSzPct val="45000"/>
            </a:pPr>
            <a:r>
              <a:rPr lang="es-E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DELIMITACIÓN DE LA ZONA DE ESTUDIO. LOS TANCATS Y CANALES COMO UNIDADES PRINCIPALES DE ESTUDIO</a:t>
            </a:r>
          </a:p>
        </p:txBody>
      </p:sp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48C54B9B-363E-221B-921F-D74282192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7" y="436978"/>
            <a:ext cx="1263422" cy="178662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CBCCD3E-A2C0-34FD-96D4-F0DF90BC587F}"/>
              </a:ext>
            </a:extLst>
          </p:cNvPr>
          <p:cNvCxnSpPr>
            <a:cxnSpLocks/>
          </p:cNvCxnSpPr>
          <p:nvPr/>
        </p:nvCxnSpPr>
        <p:spPr>
          <a:xfrm>
            <a:off x="1838848" y="924448"/>
            <a:ext cx="4488315" cy="7586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EC9766C-4FD1-5DBA-791B-B5B47EC5CDE7}"/>
              </a:ext>
            </a:extLst>
          </p:cNvPr>
          <p:cNvCxnSpPr>
            <a:cxnSpLocks/>
          </p:cNvCxnSpPr>
          <p:nvPr/>
        </p:nvCxnSpPr>
        <p:spPr>
          <a:xfrm>
            <a:off x="1883448" y="1303774"/>
            <a:ext cx="1096362" cy="122039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A5C19280-2D8C-C748-23D8-790C90597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52" y="1214313"/>
            <a:ext cx="3464059" cy="4898571"/>
          </a:xfrm>
          <a:prstGeom prst="rect">
            <a:avLst/>
          </a:prstGeom>
        </p:spPr>
      </p:pic>
      <p:pic>
        <p:nvPicPr>
          <p:cNvPr id="14" name="Imagen 13" descr="Mapa&#10;&#10;Descripción generada automáticamente">
            <a:extLst>
              <a:ext uri="{FF2B5EF4-FFF2-40B4-BE49-F238E27FC236}">
                <a16:creationId xmlns:a16="http://schemas.microsoft.com/office/drawing/2014/main" id="{415F1432-0648-4E68-8638-76145FA52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29" y="1959430"/>
            <a:ext cx="3464059" cy="48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9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lbufera">
            <a:hlinkClick r:id="rId2" action="ppaction://hlinkfile"/>
            <a:extLst>
              <a:ext uri="{FF2B5EF4-FFF2-40B4-BE49-F238E27FC236}">
                <a16:creationId xmlns:a16="http://schemas.microsoft.com/office/drawing/2014/main" id="{99862A48-D140-8E43-A9F7-943EBCD6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062FE-D962-683E-6CC5-273B5EE62161}"/>
              </a:ext>
            </a:extLst>
          </p:cNvPr>
          <p:cNvSpPr txBox="1"/>
          <p:nvPr/>
        </p:nvSpPr>
        <p:spPr>
          <a:xfrm>
            <a:off x="44799" y="142903"/>
            <a:ext cx="98164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5" algn="ctr">
              <a:buClr>
                <a:srgbClr val="000000"/>
              </a:buClr>
              <a:buSzPct val="45000"/>
            </a:pPr>
            <a:r>
              <a:rPr lang="en-US" sz="2800" b="1" cap="all" dirty="0">
                <a:latin typeface="Arial" panose="020B0604020202020204" pitchFamily="34" charset="0"/>
                <a:cs typeface="Arial" panose="020B0604020202020204" pitchFamily="34" charset="0"/>
              </a:rPr>
              <a:t>DOCUMENTACIÓN Y BIBLIOGRAFÍA. </a:t>
            </a:r>
          </a:p>
          <a:p>
            <a:pPr marL="585" algn="ctr">
              <a:buClr>
                <a:srgbClr val="000000"/>
              </a:buClr>
              <a:buSzPct val="45000"/>
            </a:pPr>
            <a:r>
              <a:rPr lang="es-E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INFORMACIÓN DE PARTIDA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665331-FA7D-121E-409B-044CA2F9EA5F}"/>
              </a:ext>
            </a:extLst>
          </p:cNvPr>
          <p:cNvSpPr txBox="1"/>
          <p:nvPr/>
        </p:nvSpPr>
        <p:spPr>
          <a:xfrm>
            <a:off x="201596" y="1088734"/>
            <a:ext cx="9726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Estudio de la afección del cultivo del arroz en la calidad del agua de la Albufera de Valencia. CEDEX 2017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97B855-A3C3-08A7-FBFD-FE0DE149D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33" t="30610" r="31953" b="14250"/>
          <a:stretch/>
        </p:blipFill>
        <p:spPr>
          <a:xfrm>
            <a:off x="1600239" y="1931432"/>
            <a:ext cx="6038979" cy="49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2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909</TotalTime>
  <Words>705</Words>
  <Application>Microsoft Office PowerPoint</Application>
  <PresentationFormat>A4 (210 x 297 mm)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Sorando Izquierdo</dc:creator>
  <cp:lastModifiedBy>Ricardo Sorando Izquierdo</cp:lastModifiedBy>
  <cp:revision>18</cp:revision>
  <dcterms:created xsi:type="dcterms:W3CDTF">2023-09-18T22:41:39Z</dcterms:created>
  <dcterms:modified xsi:type="dcterms:W3CDTF">2023-11-09T10:33:52Z</dcterms:modified>
</cp:coreProperties>
</file>